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2" r:id="rId3"/>
    <p:sldId id="722" r:id="rId4"/>
    <p:sldId id="712" r:id="rId5"/>
    <p:sldId id="724" r:id="rId6"/>
    <p:sldId id="725" r:id="rId7"/>
    <p:sldId id="726" r:id="rId8"/>
    <p:sldId id="723" r:id="rId9"/>
    <p:sldId id="728" r:id="rId10"/>
    <p:sldId id="729" r:id="rId11"/>
    <p:sldId id="727" r:id="rId12"/>
    <p:sldId id="731" r:id="rId13"/>
    <p:sldId id="730" r:id="rId14"/>
    <p:sldId id="641" r:id="rId15"/>
    <p:sldId id="280" r:id="rId16"/>
  </p:sldIdLst>
  <p:sldSz cx="12192000" cy="6858000"/>
  <p:notesSz cx="9775825" cy="6645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4C"/>
    <a:srgbClr val="000000"/>
    <a:srgbClr val="C4FFFF"/>
    <a:srgbClr val="BFFFAD"/>
    <a:srgbClr val="004050"/>
    <a:srgbClr val="F3622C"/>
    <a:srgbClr val="7F007D"/>
    <a:srgbClr val="20D3FF"/>
    <a:srgbClr val="00ED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81262" autoAdjust="0"/>
  </p:normalViewPr>
  <p:slideViewPr>
    <p:cSldViewPr snapToGrid="0" snapToObjects="1" showGuides="1">
      <p:cViewPr varScale="1">
        <p:scale>
          <a:sx n="79" d="100"/>
          <a:sy n="79" d="100"/>
        </p:scale>
        <p:origin x="126" y="25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-3885"/>
    </p:cViewPr>
  </p:sorterViewPr>
  <p:notesViewPr>
    <p:cSldViewPr snapToGrid="0" snapToObjects="1">
      <p:cViewPr varScale="1">
        <p:scale>
          <a:sx n="119" d="100"/>
          <a:sy n="119" d="100"/>
        </p:scale>
        <p:origin x="13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36347" cy="3334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537144" y="0"/>
            <a:ext cx="4236347" cy="3334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88FE-3E68-47FE-8BA4-634CD34BABBC}" type="datetimeFigureOut">
              <a:rPr lang="en-GB" smtClean="0"/>
              <a:t>06/02/2020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311825"/>
            <a:ext cx="4236347" cy="3334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537144" y="6311825"/>
            <a:ext cx="4236347" cy="3334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1C5D-0DE0-4486-9782-41885BE581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08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36191" cy="33341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37372" y="0"/>
            <a:ext cx="4236191" cy="33341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B66C6-1E92-0F4E-A300-9D4ED1F0C23F}" type="datetimeFigureOut">
              <a:rPr lang="en-GB" smtClean="0"/>
              <a:t>06/02/2020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4013" y="830263"/>
            <a:ext cx="3987800" cy="224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77583" y="3198039"/>
            <a:ext cx="7820660" cy="261657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311859"/>
            <a:ext cx="4236191" cy="33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37372" y="6311859"/>
            <a:ext cx="4236191" cy="33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901C6-1DA1-FB44-ABEE-06A0FEB773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67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01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87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5" r="11010"/>
          <a:stretch/>
        </p:blipFill>
        <p:spPr>
          <a:xfrm>
            <a:off x="7171920" y="-4252"/>
            <a:ext cx="5020079" cy="5635931"/>
          </a:xfrm>
          <a:prstGeom prst="rect">
            <a:avLst/>
          </a:prstGeom>
        </p:spPr>
      </p:pic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56846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44"/>
          <a:stretch/>
        </p:blipFill>
        <p:spPr>
          <a:xfrm>
            <a:off x="0" y="-1"/>
            <a:ext cx="12192000" cy="68622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90026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7"/>
          <a:stretch/>
        </p:blipFill>
        <p:spPr>
          <a:xfrm>
            <a:off x="0" y="-1"/>
            <a:ext cx="12192000" cy="6887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2263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4511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2"/>
          <a:stretch/>
        </p:blipFill>
        <p:spPr>
          <a:xfrm>
            <a:off x="0" y="1"/>
            <a:ext cx="12192000" cy="6870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23708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584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9982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6165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300" y="5768975"/>
            <a:ext cx="3824288" cy="71439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8394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0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4" y="343368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51938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2 Section Divi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8" y="1756434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" y="1897166"/>
            <a:ext cx="11479292" cy="496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17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 Section Divi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>
            <a:off x="-1" y="2138695"/>
            <a:ext cx="11137643" cy="497337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26914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4 Section 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2294314"/>
            <a:ext cx="9545652" cy="406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90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63" r="13611"/>
          <a:stretch/>
        </p:blipFill>
        <p:spPr>
          <a:xfrm>
            <a:off x="7096499" y="0"/>
            <a:ext cx="5098350" cy="56698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45959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o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6227288-3085-43EC-8D20-421F92CC544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  <a:lumOff val="25000"/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2"/>
              </a:solidFill>
            </a:endParaRP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D9A92CC3-EE40-4F63-8F66-B365FED2C26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86349" y="2733260"/>
            <a:ext cx="5963478" cy="3743139"/>
          </a:xfrm>
        </p:spPr>
        <p:txBody>
          <a:bodyPr>
            <a:noAutofit/>
          </a:bodyPr>
          <a:lstStyle>
            <a:lvl1pPr marL="342900" indent="-3429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50" indent="-28575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8" name="Title Placeholder 3">
            <a:extLst>
              <a:ext uri="{FF2B5EF4-FFF2-40B4-BE49-F238E27FC236}">
                <a16:creationId xmlns:a16="http://schemas.microsoft.com/office/drawing/2014/main" id="{D8B6CC33-AFDB-4D7B-9FC6-024242782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49" y="1921382"/>
            <a:ext cx="5973417" cy="6264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Course times/ objectives/summary</a:t>
            </a:r>
          </a:p>
        </p:txBody>
      </p:sp>
      <p:pic>
        <p:nvPicPr>
          <p:cNvPr id="23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80B5C5-8DF1-4B01-815E-5D1D1A3758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63" r="13611"/>
          <a:stretch/>
        </p:blipFill>
        <p:spPr>
          <a:xfrm>
            <a:off x="7096499" y="0"/>
            <a:ext cx="5098350" cy="566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38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>
            <a:off x="0" y="3432381"/>
            <a:ext cx="5788325" cy="25847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4" y="3432175"/>
            <a:ext cx="5621337" cy="3046413"/>
          </a:xfrm>
        </p:spPr>
        <p:txBody>
          <a:bodyPr/>
          <a:lstStyle>
            <a:lvl1pPr marL="270000" indent="-270000">
              <a:buFont typeface="Arial" panose="020B0604020202020204" pitchFamily="34" charset="0"/>
              <a:buChar char="•"/>
              <a:defRPr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0832" y="1242034"/>
            <a:ext cx="2721143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FF004C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293084" y="2366057"/>
            <a:ext cx="2719387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95034" y="2366057"/>
            <a:ext cx="2710841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9094769" y="2366057"/>
            <a:ext cx="2719387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8" hasCustomPrompt="1"/>
          </p:nvPr>
        </p:nvSpPr>
        <p:spPr>
          <a:xfrm>
            <a:off x="3284538" y="1233488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19" hasCustomPrompt="1"/>
          </p:nvPr>
        </p:nvSpPr>
        <p:spPr>
          <a:xfrm>
            <a:off x="6186488" y="1226412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0" hasCustomPrompt="1"/>
          </p:nvPr>
        </p:nvSpPr>
        <p:spPr>
          <a:xfrm>
            <a:off x="9094769" y="1233488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902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/>
          <a:stretch/>
        </p:blipFill>
        <p:spPr>
          <a:xfrm>
            <a:off x="0" y="4435268"/>
            <a:ext cx="4722378" cy="162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517222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8" y="4446884"/>
            <a:ext cx="4375225" cy="1964632"/>
          </a:xfrm>
          <a:prstGeom prst="rect">
            <a:avLst/>
          </a:prstGeom>
        </p:spPr>
      </p:pic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34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- With side bar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F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4485899"/>
            <a:ext cx="4401082" cy="187486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54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- With side bar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F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31" y="4614727"/>
            <a:ext cx="4244154" cy="1944001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120063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7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616" y="930001"/>
            <a:ext cx="6306432" cy="1739432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4834916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86488" y="3429000"/>
            <a:ext cx="5621337" cy="3049588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84784" y="3438258"/>
            <a:ext cx="5621337" cy="3049588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43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83110" cy="365470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7F007D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251325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186488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120063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0056094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186488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251325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8120063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0056094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3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454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57921" y="1240172"/>
            <a:ext cx="9483118" cy="520262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to sit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9483117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588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9746"/>
            <a:ext cx="6604609" cy="685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r="12445"/>
          <a:stretch/>
        </p:blipFill>
        <p:spPr>
          <a:xfrm>
            <a:off x="7097178" y="0"/>
            <a:ext cx="5106217" cy="563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7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195079" y="2102264"/>
            <a:ext cx="4645959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4646004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57920" y="1240172"/>
            <a:ext cx="9491663" cy="520262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to sit here</a:t>
            </a:r>
          </a:p>
        </p:txBody>
      </p:sp>
    </p:spTree>
    <p:extLst>
      <p:ext uri="{BB962C8B-B14F-4D97-AF65-F5344CB8AC3E}">
        <p14:creationId xmlns:p14="http://schemas.microsoft.com/office/powerpoint/2010/main" val="294380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F09CBD-F5C3-41DF-80FE-C76C1F10FAD7}"/>
              </a:ext>
            </a:extLst>
          </p:cNvPr>
          <p:cNvSpPr/>
          <p:nvPr userDrawn="1"/>
        </p:nvSpPr>
        <p:spPr>
          <a:xfrm>
            <a:off x="-1068" y="0"/>
            <a:ext cx="99238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Graphic 31">
            <a:extLst>
              <a:ext uri="{FF2B5EF4-FFF2-40B4-BE49-F238E27FC236}">
                <a16:creationId xmlns:a16="http://schemas.microsoft.com/office/drawing/2014/main" id="{14249E1D-FE86-4D9E-8502-E6D57FABB9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77670" y="63442"/>
            <a:ext cx="776377" cy="483079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932FF2E-60A5-4034-9696-1ED43651CD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1484" y="599489"/>
            <a:ext cx="776377" cy="6024785"/>
          </a:xfrm>
        </p:spPr>
        <p:txBody>
          <a:bodyPr vert="vert270" anchor="ctr"/>
          <a:lstStyle>
            <a:lvl1pPr marL="0" indent="0" algn="ctr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</p:spTree>
    <p:extLst>
      <p:ext uri="{BB962C8B-B14F-4D97-AF65-F5344CB8AC3E}">
        <p14:creationId xmlns:p14="http://schemas.microsoft.com/office/powerpoint/2010/main" val="23615138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_ta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4CE1-3D04-4954-A4CB-A0022E9AC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1" y="1138012"/>
            <a:ext cx="9491663" cy="687614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31AA2C04-A7DF-426A-85AE-D76C3780D4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9121" y="2412445"/>
            <a:ext cx="9902305" cy="57167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640343D0-B17E-453D-BB0C-E030BA3EC0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57761" y="3653722"/>
            <a:ext cx="9483117" cy="1491836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/>
            </a:lvl1pPr>
            <a:lvl2pPr marL="171450" indent="-171450">
              <a:buFont typeface="Arial" panose="020B0604020202020204" pitchFamily="34" charset="0"/>
              <a:buChar char="•"/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6A2722D-D898-4022-ACE6-9269D112DDFE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445680" y="3236123"/>
            <a:ext cx="417600" cy="41760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48EB4-A080-4B39-9289-A0EA3EC3284B}"/>
              </a:ext>
            </a:extLst>
          </p:cNvPr>
          <p:cNvPicPr/>
          <p:nvPr userDrawn="1"/>
        </p:nvPicPr>
        <p:blipFill>
          <a:blip r:embed="rId3"/>
          <a:stretch/>
        </p:blipFill>
        <p:spPr>
          <a:xfrm>
            <a:off x="445680" y="2058041"/>
            <a:ext cx="400320" cy="400320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7485D3-FA41-4BA4-BB54-241CABE8DD14}"/>
              </a:ext>
            </a:extLst>
          </p:cNvPr>
          <p:cNvSpPr txBox="1"/>
          <p:nvPr userDrawn="1"/>
        </p:nvSpPr>
        <p:spPr>
          <a:xfrm>
            <a:off x="1140574" y="2058041"/>
            <a:ext cx="6600826" cy="40032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algn="l"/>
            <a:r>
              <a:rPr lang="en-GB" b="1" dirty="0"/>
              <a:t>Outcome: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AA07CD-0514-4A92-8537-C2FBC43E5C73}"/>
              </a:ext>
            </a:extLst>
          </p:cNvPr>
          <p:cNvSpPr txBox="1"/>
          <p:nvPr userDrawn="1"/>
        </p:nvSpPr>
        <p:spPr>
          <a:xfrm>
            <a:off x="1149214" y="3236123"/>
            <a:ext cx="6600826" cy="40032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algn="l"/>
            <a:r>
              <a:rPr lang="en-GB" b="1" dirty="0"/>
              <a:t>Steps: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9218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DCA2-BFAA-453B-A3A5-657FED4F8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14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F16D02-6E0E-40F5-B3D8-9742E357C0B1}"/>
              </a:ext>
            </a:extLst>
          </p:cNvPr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Graphic 31">
            <a:extLst>
              <a:ext uri="{FF2B5EF4-FFF2-40B4-BE49-F238E27FC236}">
                <a16:creationId xmlns:a16="http://schemas.microsoft.com/office/drawing/2014/main" id="{BF93C72E-1E34-4068-B836-586A50EFB3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32025FE-BDEF-4D4D-B6AC-7DB94CA165F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70741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Summary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CEBC7-9A43-41F0-AF93-4424F8479D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BD9A7A-0699-49F1-B587-5BA7F0C619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/>
          <a:stretch/>
        </p:blipFill>
        <p:spPr>
          <a:xfrm>
            <a:off x="0" y="4435268"/>
            <a:ext cx="4722378" cy="1628175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1B1B44-1DD2-4CCA-8925-28CAD7D69A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4784" y="2100970"/>
            <a:ext cx="3443732" cy="70741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2800" cap="all" baseline="0">
                <a:solidFill>
                  <a:schemeClr val="accent2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Module Title</a:t>
            </a:r>
          </a:p>
        </p:txBody>
      </p:sp>
    </p:spTree>
    <p:extLst>
      <p:ext uri="{BB962C8B-B14F-4D97-AF65-F5344CB8AC3E}">
        <p14:creationId xmlns:p14="http://schemas.microsoft.com/office/powerpoint/2010/main" val="36157694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02 Section Divi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" y="1897166"/>
            <a:ext cx="11479292" cy="496083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2C3FC1-F6BB-4D59-8A60-966767751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8" y="3429000"/>
            <a:ext cx="7093074" cy="605038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GB" b="1" dirty="0"/>
              <a:t>Thank you for listening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A4F5F5F-43E2-4535-99CC-AE55B687AD31}"/>
              </a:ext>
            </a:extLst>
          </p:cNvPr>
          <p:cNvSpPr txBox="1">
            <a:spLocks/>
          </p:cNvSpPr>
          <p:nvPr userDrawn="1"/>
        </p:nvSpPr>
        <p:spPr>
          <a:xfrm>
            <a:off x="376238" y="5478734"/>
            <a:ext cx="7093074" cy="439200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SzPct val="115000"/>
              <a:buFontTx/>
              <a:buBlip>
                <a:blip r:embed="rId4"/>
              </a:buBlip>
              <a:defRPr sz="1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4"/>
              </a:buBlip>
              <a:tabLst/>
              <a:defRPr sz="12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4"/>
              </a:buBlip>
              <a:tabLst/>
              <a:defRPr sz="10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4"/>
              </a:buBlip>
              <a:tabLst/>
              <a:defRPr sz="1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0000" indent="-180000" algn="l" defTabSz="914400" rtl="0" eaLnBrk="1" latinLnBrk="0" hangingPunct="1">
              <a:lnSpc>
                <a:spcPts val="1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4"/>
              </a:buBlip>
              <a:tabLst/>
              <a:defRPr sz="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2"/>
                </a:solidFill>
              </a:rPr>
              <a:t>QA hopes you enjoyed your course, as much as we enjoyed teaching you.</a:t>
            </a:r>
          </a:p>
        </p:txBody>
      </p:sp>
    </p:spTree>
    <p:extLst>
      <p:ext uri="{BB962C8B-B14F-4D97-AF65-F5344CB8AC3E}">
        <p14:creationId xmlns:p14="http://schemas.microsoft.com/office/powerpoint/2010/main" val="65707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1" r="12836"/>
          <a:stretch/>
        </p:blipFill>
        <p:spPr>
          <a:xfrm>
            <a:off x="7080085" y="-8547"/>
            <a:ext cx="5114764" cy="56713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69511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264302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l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56"/>
          <a:stretch/>
        </p:blipFill>
        <p:spPr>
          <a:xfrm>
            <a:off x="0" y="0"/>
            <a:ext cx="12192000" cy="6853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0308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al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96"/>
          <a:stretch/>
        </p:blipFill>
        <p:spPr>
          <a:xfrm>
            <a:off x="0" y="-1"/>
            <a:ext cx="12192000" cy="6896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92227" cy="709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8267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20"/>
          <a:stretch/>
        </p:blipFill>
        <p:spPr>
          <a:xfrm>
            <a:off x="0" y="0"/>
            <a:ext cx="12192000" cy="6879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22881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9720"/>
          <a:stretch/>
        </p:blipFill>
        <p:spPr>
          <a:xfrm>
            <a:off x="0" y="-1"/>
            <a:ext cx="12192000" cy="6879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749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7"/>
          <a:stretch/>
        </p:blipFill>
        <p:spPr>
          <a:xfrm>
            <a:off x="0" y="-1"/>
            <a:ext cx="12192000" cy="6887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9025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349374" y="1138012"/>
            <a:ext cx="9491663" cy="68761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1350676" y="1944209"/>
            <a:ext cx="9490362" cy="423275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7">
            <a:extLst>
              <a:ext uri="{96DAC541-7B7A-43D3-8B79-37D633B846F1}">
                <asvg:svgBlip xmlns:asvg="http://schemas.microsoft.com/office/drawing/2016/SVG/main" r:embed="rId38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15" r:id="rId13"/>
    <p:sldLayoutId id="2147483716" r:id="rId14"/>
    <p:sldLayoutId id="2147483717" r:id="rId15"/>
    <p:sldLayoutId id="2147483713" r:id="rId16"/>
    <p:sldLayoutId id="2147483712" r:id="rId17"/>
    <p:sldLayoutId id="2147483714" r:id="rId18"/>
    <p:sldLayoutId id="2147483718" r:id="rId19"/>
    <p:sldLayoutId id="2147483686" r:id="rId20"/>
    <p:sldLayoutId id="2147483687" r:id="rId21"/>
    <p:sldLayoutId id="2147483688" r:id="rId22"/>
    <p:sldLayoutId id="2147483696" r:id="rId23"/>
    <p:sldLayoutId id="2147483699" r:id="rId24"/>
    <p:sldLayoutId id="2147483691" r:id="rId25"/>
    <p:sldLayoutId id="2147483698" r:id="rId26"/>
    <p:sldLayoutId id="2147483689" r:id="rId27"/>
    <p:sldLayoutId id="2147483692" r:id="rId28"/>
    <p:sldLayoutId id="2147483650" r:id="rId29"/>
    <p:sldLayoutId id="2147483693" r:id="rId30"/>
    <p:sldLayoutId id="2147483719" r:id="rId31"/>
    <p:sldLayoutId id="2147483721" r:id="rId32"/>
    <p:sldLayoutId id="2147483722" r:id="rId33"/>
    <p:sldLayoutId id="2147483660" r:id="rId34"/>
    <p:sldLayoutId id="2147483723" r:id="rId35"/>
  </p:sldLayoutIdLst>
  <p:hf hdr="0"/>
  <p:txStyles>
    <p:titleStyle>
      <a:lvl1pPr algn="l" defTabSz="914400" rtl="0" eaLnBrk="1" latinLnBrk="0" hangingPunct="1">
        <a:lnSpc>
          <a:spcPts val="42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Krana Fat B" panose="00000B00000000000000" pitchFamily="50" charset="0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ts val="2200"/>
        </a:lnSpc>
        <a:spcBef>
          <a:spcPts val="0"/>
        </a:spcBef>
        <a:spcAft>
          <a:spcPts val="650"/>
        </a:spcAft>
        <a:buSzPct val="115000"/>
        <a:buFontTx/>
        <a:buBlip>
          <a:blip r:embed="rId39"/>
        </a:buBlip>
        <a:defRPr sz="1800" b="1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SzPct val="125000"/>
        <a:buFontTx/>
        <a:buBlip>
          <a:blip r:embed="rId39"/>
        </a:buBlip>
        <a:tabLst/>
        <a:defRPr sz="12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SzPct val="120000"/>
        <a:buFontTx/>
        <a:buBlip>
          <a:blip r:embed="rId39"/>
        </a:buBlip>
        <a:tabLst/>
        <a:defRPr sz="1000" b="1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80000" indent="-180000" algn="l" defTabSz="914400" rtl="0" eaLnBrk="1" latinLnBrk="0" hangingPunct="1">
        <a:lnSpc>
          <a:spcPts val="1200"/>
        </a:lnSpc>
        <a:spcBef>
          <a:spcPts val="0"/>
        </a:spcBef>
        <a:spcAft>
          <a:spcPts val="650"/>
        </a:spcAft>
        <a:buSzPct val="120000"/>
        <a:buFontTx/>
        <a:buBlip>
          <a:blip r:embed="rId39"/>
        </a:buBlip>
        <a:tabLst/>
        <a:defRPr sz="10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180000" indent="-180000" algn="l" defTabSz="914400" rtl="0" eaLnBrk="1" latinLnBrk="0" hangingPunct="1">
        <a:lnSpc>
          <a:spcPts val="1000"/>
        </a:lnSpc>
        <a:spcBef>
          <a:spcPts val="0"/>
        </a:spcBef>
        <a:spcAft>
          <a:spcPts val="650"/>
        </a:spcAft>
        <a:buSzPct val="125000"/>
        <a:buFontTx/>
        <a:buBlip>
          <a:blip r:embed="rId39"/>
        </a:buBlip>
        <a:tabLst/>
        <a:defRPr sz="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" userDrawn="1">
          <p15:clr>
            <a:srgbClr val="F26B43"/>
          </p15:clr>
        </p15:guide>
        <p15:guide id="2" orient="horz" pos="4081" userDrawn="1">
          <p15:clr>
            <a:srgbClr val="F26B43"/>
          </p15:clr>
        </p15:guide>
        <p15:guide id="3" pos="237" userDrawn="1">
          <p15:clr>
            <a:srgbClr val="F26B43"/>
          </p15:clr>
        </p15:guide>
        <p15:guide id="4" pos="732" userDrawn="1">
          <p15:clr>
            <a:srgbClr val="F26B43"/>
          </p15:clr>
        </p15:guide>
        <p15:guide id="5" pos="850" userDrawn="1">
          <p15:clr>
            <a:srgbClr val="F26B43"/>
          </p15:clr>
        </p15:guide>
        <p15:guide id="6" pos="1345" userDrawn="1">
          <p15:clr>
            <a:srgbClr val="F26B43"/>
          </p15:clr>
        </p15:guide>
        <p15:guide id="7" pos="1460" userDrawn="1">
          <p15:clr>
            <a:srgbClr val="F26B43"/>
          </p15:clr>
        </p15:guide>
        <p15:guide id="8" pos="1954" userDrawn="1">
          <p15:clr>
            <a:srgbClr val="F26B43"/>
          </p15:clr>
        </p15:guide>
        <p15:guide id="9" pos="2069" userDrawn="1">
          <p15:clr>
            <a:srgbClr val="F26B43"/>
          </p15:clr>
        </p15:guide>
        <p15:guide id="10" pos="2564" userDrawn="1">
          <p15:clr>
            <a:srgbClr val="F26B43"/>
          </p15:clr>
        </p15:guide>
        <p15:guide id="11" pos="2678" userDrawn="1">
          <p15:clr>
            <a:srgbClr val="F26B43"/>
          </p15:clr>
        </p15:guide>
        <p15:guide id="12" pos="3173" userDrawn="1">
          <p15:clr>
            <a:srgbClr val="F26B43"/>
          </p15:clr>
        </p15:guide>
        <p15:guide id="13" pos="3288" userDrawn="1">
          <p15:clr>
            <a:srgbClr val="F26B43"/>
          </p15:clr>
        </p15:guide>
        <p15:guide id="14" pos="3782" userDrawn="1">
          <p15:clr>
            <a:srgbClr val="F26B43"/>
          </p15:clr>
        </p15:guide>
        <p15:guide id="15" pos="3897" userDrawn="1">
          <p15:clr>
            <a:srgbClr val="F26B43"/>
          </p15:clr>
        </p15:guide>
        <p15:guide id="16" pos="4392" userDrawn="1">
          <p15:clr>
            <a:srgbClr val="F26B43"/>
          </p15:clr>
        </p15:guide>
        <p15:guide id="17" pos="4506" userDrawn="1">
          <p15:clr>
            <a:srgbClr val="F26B43"/>
          </p15:clr>
        </p15:guide>
        <p15:guide id="18" pos="5001" userDrawn="1">
          <p15:clr>
            <a:srgbClr val="F26B43"/>
          </p15:clr>
        </p15:guide>
        <p15:guide id="19" pos="5115" userDrawn="1">
          <p15:clr>
            <a:srgbClr val="F26B43"/>
          </p15:clr>
        </p15:guide>
        <p15:guide id="20" pos="5610" userDrawn="1">
          <p15:clr>
            <a:srgbClr val="F26B43"/>
          </p15:clr>
        </p15:guide>
        <p15:guide id="21" pos="5725" userDrawn="1">
          <p15:clr>
            <a:srgbClr val="F26B43"/>
          </p15:clr>
        </p15:guide>
        <p15:guide id="22" pos="6220" userDrawn="1">
          <p15:clr>
            <a:srgbClr val="F26B43"/>
          </p15:clr>
        </p15:guide>
        <p15:guide id="23" pos="6334" userDrawn="1">
          <p15:clr>
            <a:srgbClr val="F26B43"/>
          </p15:clr>
        </p15:guide>
        <p15:guide id="24" pos="6829" userDrawn="1">
          <p15:clr>
            <a:srgbClr val="F26B43"/>
          </p15:clr>
        </p15:guide>
        <p15:guide id="25" pos="6943" userDrawn="1">
          <p15:clr>
            <a:srgbClr val="F26B43"/>
          </p15:clr>
        </p15:guide>
        <p15:guide id="26" pos="7438" userDrawn="1">
          <p15:clr>
            <a:srgbClr val="F26B43"/>
          </p15:clr>
        </p15:guide>
        <p15:guide id="27" pos="3840" userDrawn="1">
          <p15:clr>
            <a:srgbClr val="9FCC3B"/>
          </p15:clr>
        </p15:guide>
        <p15:guide id="28" orient="horz" pos="216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654B9-B14B-4876-A68D-813BD1FFD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4" y="2322726"/>
            <a:ext cx="6956920" cy="2431485"/>
          </a:xfrm>
        </p:spPr>
        <p:txBody>
          <a:bodyPr/>
          <a:lstStyle/>
          <a:p>
            <a:r>
              <a:rPr lang="en-GB" dirty="0"/>
              <a:t>Project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3C388-0318-4907-A023-9493CC1C4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785" y="5039510"/>
            <a:ext cx="6604609" cy="709613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tx2"/>
                </a:solidFill>
              </a:rPr>
              <a:t>Module 12 – RPA Fundamentals</a:t>
            </a:r>
          </a:p>
        </p:txBody>
      </p:sp>
    </p:spTree>
    <p:extLst>
      <p:ext uri="{BB962C8B-B14F-4D97-AF65-F5344CB8AC3E}">
        <p14:creationId xmlns:p14="http://schemas.microsoft.com/office/powerpoint/2010/main" val="1878003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D6D98B-7302-4655-9CF8-EA8441B1EC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JSON 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8C19E7-BB15-471B-8BC3-5F079BFBB74A}"/>
              </a:ext>
            </a:extLst>
          </p:cNvPr>
          <p:cNvSpPr/>
          <p:nvPr/>
        </p:nvSpPr>
        <p:spPr>
          <a:xfrm>
            <a:off x="3188208" y="1536174"/>
            <a:ext cx="5815584" cy="3785652"/>
          </a:xfrm>
          <a:prstGeom prst="rect">
            <a:avLst/>
          </a:prstGeom>
          <a:solidFill>
            <a:srgbClr val="000000"/>
          </a:solidFill>
          <a:ln w="381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[</a:t>
            </a:r>
          </a:p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"name"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"Chester"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"role"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"RPA tech trainer"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"location"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"Manchester"</a:t>
            </a:r>
            <a:endParaRPr lang="en-GB" sz="2000" b="1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  },</a:t>
            </a:r>
          </a:p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"name"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"Chris L"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"role"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"RPA tech lead"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000" b="1" dirty="0">
                <a:solidFill>
                  <a:srgbClr val="FB660A"/>
                </a:solidFill>
                <a:latin typeface="Consolas" panose="020B0609020204030204" pitchFamily="49" charset="0"/>
              </a:rPr>
              <a:t>    "location"</a:t>
            </a:r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: </a:t>
            </a:r>
            <a:r>
              <a:rPr lang="en-GB" sz="2000" b="1" dirty="0">
                <a:solidFill>
                  <a:srgbClr val="0086D2"/>
                </a:solidFill>
                <a:latin typeface="Consolas" panose="020B0609020204030204" pitchFamily="49" charset="0"/>
              </a:rPr>
              <a:t>"Manchester"</a:t>
            </a:r>
            <a:endParaRPr lang="en-GB" sz="2000" b="1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GB" sz="2000" b="1" dirty="0">
                <a:solidFill>
                  <a:srgbClr val="FFFFFF"/>
                </a:solidFill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B14152-9D07-4372-B5F4-BC5F7FFE0560}"/>
              </a:ext>
            </a:extLst>
          </p:cNvPr>
          <p:cNvSpPr/>
          <p:nvPr/>
        </p:nvSpPr>
        <p:spPr>
          <a:xfrm>
            <a:off x="1790221" y="291432"/>
            <a:ext cx="3683987" cy="98872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Square brackets indicate an array of objects – not required if there’s only one JSON object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2C896F-BFCD-4B00-A30C-1C37B774895A}"/>
              </a:ext>
            </a:extLst>
          </p:cNvPr>
          <p:cNvSpPr/>
          <p:nvPr/>
        </p:nvSpPr>
        <p:spPr>
          <a:xfrm>
            <a:off x="3139439" y="1548366"/>
            <a:ext cx="384049" cy="388637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EA758682-EA89-4547-A5D1-A9A0F3C216FC}"/>
              </a:ext>
            </a:extLst>
          </p:cNvPr>
          <p:cNvCxnSpPr>
            <a:cxnSpLocks/>
            <a:stCxn id="4" idx="1"/>
            <a:endCxn id="5" idx="1"/>
          </p:cNvCxnSpPr>
          <p:nvPr/>
        </p:nvCxnSpPr>
        <p:spPr>
          <a:xfrm rot="10800000" flipH="1" flipV="1">
            <a:off x="1790221" y="785795"/>
            <a:ext cx="1349218" cy="956889"/>
          </a:xfrm>
          <a:prstGeom prst="bentConnector3">
            <a:avLst>
              <a:gd name="adj1" fmla="val -16943"/>
            </a:avLst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561ED01-B179-44C1-9D29-3DFA22BF9659}"/>
              </a:ext>
            </a:extLst>
          </p:cNvPr>
          <p:cNvSpPr/>
          <p:nvPr/>
        </p:nvSpPr>
        <p:spPr>
          <a:xfrm>
            <a:off x="3112006" y="4933189"/>
            <a:ext cx="384049" cy="388637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F3457BDA-33F4-419D-8764-9F6437074E3E}"/>
              </a:ext>
            </a:extLst>
          </p:cNvPr>
          <p:cNvCxnSpPr>
            <a:cxnSpLocks/>
            <a:stCxn id="4" idx="1"/>
            <a:endCxn id="16" idx="1"/>
          </p:cNvCxnSpPr>
          <p:nvPr/>
        </p:nvCxnSpPr>
        <p:spPr>
          <a:xfrm rot="10800000" flipH="1" flipV="1">
            <a:off x="1790220" y="785796"/>
            <a:ext cx="1321785" cy="4341712"/>
          </a:xfrm>
          <a:prstGeom prst="bentConnector3">
            <a:avLst>
              <a:gd name="adj1" fmla="val -17295"/>
            </a:avLst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BADC3E8-07B9-43FC-BEC5-B7B942FA657B}"/>
              </a:ext>
            </a:extLst>
          </p:cNvPr>
          <p:cNvSpPr/>
          <p:nvPr/>
        </p:nvSpPr>
        <p:spPr>
          <a:xfrm>
            <a:off x="8709181" y="308361"/>
            <a:ext cx="2728918" cy="98872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Curly brackets indicate the start/end of a JSON object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0CFB2A-C45A-4B03-870F-621C2A3D9C57}"/>
              </a:ext>
            </a:extLst>
          </p:cNvPr>
          <p:cNvSpPr/>
          <p:nvPr/>
        </p:nvSpPr>
        <p:spPr>
          <a:xfrm>
            <a:off x="3572258" y="1902679"/>
            <a:ext cx="219458" cy="38863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82780BB-74F0-409C-91F2-4EF769D1D73E}"/>
              </a:ext>
            </a:extLst>
          </p:cNvPr>
          <p:cNvCxnSpPr>
            <a:cxnSpLocks/>
            <a:stCxn id="19" idx="2"/>
            <a:endCxn id="20" idx="3"/>
          </p:cNvCxnSpPr>
          <p:nvPr/>
        </p:nvCxnSpPr>
        <p:spPr>
          <a:xfrm rot="5400000">
            <a:off x="6532724" y="-1443919"/>
            <a:ext cx="799909" cy="6281924"/>
          </a:xfrm>
          <a:prstGeom prst="bentConnector2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3AA2EA4B-6A82-479A-AB73-8BA7B1597384}"/>
              </a:ext>
            </a:extLst>
          </p:cNvPr>
          <p:cNvSpPr/>
          <p:nvPr/>
        </p:nvSpPr>
        <p:spPr>
          <a:xfrm>
            <a:off x="3496055" y="3046458"/>
            <a:ext cx="219457" cy="388637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5819092A-E4D5-4521-8CEE-D78DD688CF01}"/>
              </a:ext>
            </a:extLst>
          </p:cNvPr>
          <p:cNvCxnSpPr>
            <a:cxnSpLocks/>
            <a:stCxn id="19" idx="2"/>
            <a:endCxn id="22" idx="3"/>
          </p:cNvCxnSpPr>
          <p:nvPr/>
        </p:nvCxnSpPr>
        <p:spPr>
          <a:xfrm rot="5400000">
            <a:off x="5922732" y="-910131"/>
            <a:ext cx="1943688" cy="6358128"/>
          </a:xfrm>
          <a:prstGeom prst="bentConnector2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90A84269-8C0E-45E6-81CF-81066129CF2F}"/>
              </a:ext>
            </a:extLst>
          </p:cNvPr>
          <p:cNvSpPr/>
          <p:nvPr/>
        </p:nvSpPr>
        <p:spPr>
          <a:xfrm>
            <a:off x="8606029" y="4700098"/>
            <a:ext cx="2636520" cy="988728"/>
          </a:xfrm>
          <a:prstGeom prst="rect">
            <a:avLst/>
          </a:prstGeom>
          <a:solidFill>
            <a:schemeClr val="bg1"/>
          </a:solidFill>
          <a:ln w="38100">
            <a:solidFill>
              <a:srgbClr val="FF00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JSON objects are constructed of name/value pairs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57A5B73-6C93-496B-AB8C-CFD9D79A53DE}"/>
              </a:ext>
            </a:extLst>
          </p:cNvPr>
          <p:cNvSpPr/>
          <p:nvPr/>
        </p:nvSpPr>
        <p:spPr>
          <a:xfrm>
            <a:off x="3791716" y="3698346"/>
            <a:ext cx="3608828" cy="1001752"/>
          </a:xfrm>
          <a:prstGeom prst="rect">
            <a:avLst/>
          </a:prstGeom>
          <a:noFill/>
          <a:ln w="38100">
            <a:solidFill>
              <a:srgbClr val="FF00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2E306564-858A-4F18-8AEE-D8E0E275DBE5}"/>
              </a:ext>
            </a:extLst>
          </p:cNvPr>
          <p:cNvCxnSpPr>
            <a:cxnSpLocks/>
            <a:stCxn id="42" idx="1"/>
            <a:endCxn id="43" idx="3"/>
          </p:cNvCxnSpPr>
          <p:nvPr/>
        </p:nvCxnSpPr>
        <p:spPr>
          <a:xfrm rot="10800000">
            <a:off x="7400545" y="4199222"/>
            <a:ext cx="1205485" cy="995240"/>
          </a:xfrm>
          <a:prstGeom prst="bentConnector3">
            <a:avLst>
              <a:gd name="adj1" fmla="val 50000"/>
            </a:avLst>
          </a:prstGeom>
          <a:ln w="38100">
            <a:solidFill>
              <a:srgbClr val="FF00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962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991BC9-2ED1-45C0-920F-4A82F663FE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The Use of Config Files and JSON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9CB76-ADFF-4130-9AD6-5FFE25D19D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4933151" cy="4376323"/>
          </a:xfrm>
        </p:spPr>
        <p:txBody>
          <a:bodyPr/>
          <a:lstStyle/>
          <a:p>
            <a:r>
              <a:rPr lang="en-GB" dirty="0"/>
              <a:t>We should get into the practice of storing configuration details in an external source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Typically done in a structured .txt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Recommended to write in JSON – UiPath has a Deserialize JSON Activity after installing the </a:t>
            </a:r>
            <a:r>
              <a:rPr lang="en-GB" b="0" dirty="0" err="1"/>
              <a:t>UiPath.Web.Activities</a:t>
            </a:r>
            <a:r>
              <a:rPr lang="en-GB" b="0" dirty="0"/>
              <a:t> package</a:t>
            </a:r>
          </a:p>
          <a:p>
            <a:endParaRPr lang="en-GB" dirty="0"/>
          </a:p>
          <a:p>
            <a:r>
              <a:rPr lang="en-GB" dirty="0"/>
              <a:t>The Deserialize JSON Activity can be used to create an object of the configuration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This can be assigned to specific variables with an Assign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We read the .txt file with a Read Text File Activity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356CAA3-ACE6-4DA7-BADA-081EBD51D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829" y="2524598"/>
            <a:ext cx="4755427" cy="2983501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31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10BF0-B516-4E7F-871F-C06BAEE920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Deserializing JSON in UiPath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2ED0E-6570-49BF-8730-FD603926D562}"/>
              </a:ext>
            </a:extLst>
          </p:cNvPr>
          <p:cNvSpPr txBox="1">
            <a:spLocks/>
          </p:cNvSpPr>
          <p:nvPr/>
        </p:nvSpPr>
        <p:spPr>
          <a:xfrm>
            <a:off x="1357921" y="383192"/>
            <a:ext cx="10297631" cy="4376323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SzPct val="115000"/>
              <a:buFontTx/>
              <a:buBlip>
                <a:blip r:embed="rId2"/>
              </a:buBlip>
              <a:defRPr sz="1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12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0000" indent="-180000" algn="l" defTabSz="914400" rtl="0" eaLnBrk="1" latinLnBrk="0" hangingPunct="1">
              <a:lnSpc>
                <a:spcPts val="1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JSON is a data serialization language, which means it translates complex file and data structures into a simple format that can be sent, stored and reconstructed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Data Deserialization is the inverse of this – translating the simple format into a usable format for an application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There are 2 activities of deserialization within UiPath – Deserialize JSON and Deserialize JSON Array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274F5-19F1-4CC9-BD74-9B9F6703589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57" y="2650330"/>
            <a:ext cx="3348990" cy="3714750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E115D4-B17C-4C74-8FD1-7CEFC1A3D9B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68" y="2650331"/>
            <a:ext cx="2942064" cy="3714750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25642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B19168-1813-4851-8B98-B4EF39DFA5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Accessing the JSON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FDF9-A0DF-4CB1-861B-D73BB5A735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9483118" cy="4376323"/>
          </a:xfrm>
        </p:spPr>
        <p:txBody>
          <a:bodyPr/>
          <a:lstStyle/>
          <a:p>
            <a:r>
              <a:rPr lang="en-GB" dirty="0"/>
              <a:t>For JSON Objects (not an array)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Pass values to the Deserialize JSON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 err="1"/>
              <a:t>TypeArgument</a:t>
            </a:r>
            <a:r>
              <a:rPr lang="en-GB" b="0" dirty="0"/>
              <a:t> must be </a:t>
            </a:r>
            <a:r>
              <a:rPr lang="en-GB" b="0" dirty="0" err="1"/>
              <a:t>JObject</a:t>
            </a:r>
            <a:endParaRPr lang="en-GB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Elements within file can be accessed by: </a:t>
            </a:r>
            <a:r>
              <a:rPr lang="en-GB" sz="1400" dirty="0" err="1">
                <a:latin typeface="Consolas" panose="020B0609020204030204" pitchFamily="49" charset="0"/>
              </a:rPr>
              <a:t>JsonOutputVariable</a:t>
            </a:r>
            <a:r>
              <a:rPr lang="en-GB" sz="1400" dirty="0">
                <a:latin typeface="Consolas" panose="020B0609020204030204" pitchFamily="49" charset="0"/>
              </a:rPr>
              <a:t>(“key name”).</a:t>
            </a:r>
            <a:r>
              <a:rPr lang="en-GB" sz="1400" dirty="0" err="1">
                <a:latin typeface="Consolas" panose="020B0609020204030204" pitchFamily="49" charset="0"/>
              </a:rPr>
              <a:t>ToString</a:t>
            </a:r>
            <a:endParaRPr lang="en-GB" dirty="0">
              <a:latin typeface="Consolas" panose="020B0609020204030204" pitchFamily="49" charset="0"/>
            </a:endParaRP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For JSON Array objects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Pass values to the Deserialize JSON Array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 err="1"/>
              <a:t>TypeArgument</a:t>
            </a:r>
            <a:r>
              <a:rPr lang="en-GB" b="0" dirty="0"/>
              <a:t> must be </a:t>
            </a:r>
            <a:r>
              <a:rPr lang="en-GB" b="0" dirty="0" err="1"/>
              <a:t>JArray</a:t>
            </a:r>
            <a:endParaRPr lang="en-GB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Elements within file can be accessed by: </a:t>
            </a:r>
            <a:r>
              <a:rPr lang="en-GB" sz="1400" dirty="0" err="1">
                <a:latin typeface="Consolas" panose="020B0609020204030204" pitchFamily="49" charset="0"/>
              </a:rPr>
              <a:t>JsonOutputVariable</a:t>
            </a:r>
            <a:r>
              <a:rPr lang="en-GB" sz="1400" dirty="0">
                <a:latin typeface="Consolas" panose="020B0609020204030204" pitchFamily="49" charset="0"/>
              </a:rPr>
              <a:t>(index)(“key name”).</a:t>
            </a:r>
            <a:r>
              <a:rPr lang="en-GB" sz="1400" dirty="0" err="1">
                <a:latin typeface="Consolas" panose="020B0609020204030204" pitchFamily="49" charset="0"/>
              </a:rPr>
              <a:t>ToString</a:t>
            </a:r>
            <a:endParaRPr lang="en-GB" sz="1400" dirty="0">
              <a:latin typeface="Consolas" panose="020B0609020204030204" pitchFamily="49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65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5E9070-1EC2-472B-B805-C41C7B9877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191AD-B2D7-4378-A595-81834F9D82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37138" y="1349984"/>
            <a:ext cx="6534178" cy="4961916"/>
          </a:xfrm>
        </p:spPr>
        <p:txBody>
          <a:bodyPr/>
          <a:lstStyle/>
          <a:p>
            <a:pPr marL="0" indent="0">
              <a:buNone/>
            </a:pPr>
            <a:r>
              <a:rPr lang="en-GB" sz="1800" b="1" dirty="0"/>
              <a:t>UiPath uses a project structure to ensure for good application building practices</a:t>
            </a:r>
          </a:p>
          <a:p>
            <a:r>
              <a:rPr lang="en-GB" sz="1800" dirty="0"/>
              <a:t>Invoking workflows is a good technique to implement for this</a:t>
            </a:r>
          </a:p>
          <a:p>
            <a:r>
              <a:rPr lang="en-GB" sz="1800" dirty="0"/>
              <a:t>These workflows take in arguments and produce outputs for the larger context of a project if needed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b="1" dirty="0"/>
              <a:t>For arguments and variables, we should use a config file</a:t>
            </a:r>
          </a:p>
          <a:p>
            <a:r>
              <a:rPr lang="en-GB" sz="1800" dirty="0"/>
              <a:t>This is typically a JSON file with variables stored as name/values</a:t>
            </a:r>
          </a:p>
          <a:p>
            <a:r>
              <a:rPr lang="en-GB" sz="1800" dirty="0"/>
              <a:t>We can then deserialize them with UiPath activities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45DB95-4311-4FFA-A9D5-D65E33FD693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sz="2000" dirty="0"/>
              <a:t>RPA Fundamentals – </a:t>
            </a:r>
            <a:br>
              <a:rPr lang="en-GB" sz="2000" dirty="0"/>
            </a:br>
            <a:r>
              <a:rPr lang="en-GB" sz="2000" dirty="0"/>
              <a:t>module 12</a:t>
            </a:r>
          </a:p>
        </p:txBody>
      </p:sp>
    </p:spTree>
    <p:extLst>
      <p:ext uri="{BB962C8B-B14F-4D97-AF65-F5344CB8AC3E}">
        <p14:creationId xmlns:p14="http://schemas.microsoft.com/office/powerpoint/2010/main" val="3039274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3A85-1473-41ED-9134-D843AE3CA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8" y="1961917"/>
            <a:ext cx="7093074" cy="2277604"/>
          </a:xfrm>
        </p:spPr>
        <p:txBody>
          <a:bodyPr/>
          <a:lstStyle/>
          <a:p>
            <a:r>
              <a:rPr lang="en-GB" b="1" dirty="0"/>
              <a:t>Thank you for listening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EF936-1C4F-4552-BA0C-55401D595F36}"/>
              </a:ext>
            </a:extLst>
          </p:cNvPr>
          <p:cNvSpPr txBox="1">
            <a:spLocks/>
          </p:cNvSpPr>
          <p:nvPr/>
        </p:nvSpPr>
        <p:spPr>
          <a:xfrm>
            <a:off x="376238" y="5478734"/>
            <a:ext cx="7093074" cy="439200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SzPct val="115000"/>
              <a:buFontTx/>
              <a:buBlip>
                <a:blip r:embed="rId2"/>
              </a:buBlip>
              <a:defRPr sz="1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12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0000" indent="-180000" algn="l" defTabSz="914400" rtl="0" eaLnBrk="1" latinLnBrk="0" hangingPunct="1">
              <a:lnSpc>
                <a:spcPts val="1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>
                <a:solidFill>
                  <a:schemeClr val="bg2"/>
                </a:solidFill>
              </a:rPr>
              <a:t>Any questions</a:t>
            </a:r>
            <a:r>
              <a:rPr lang="en-GB" dirty="0">
                <a:solidFill>
                  <a:schemeClr val="bg2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89312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85AA02-9E1C-4998-BFAA-D294A691603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86349" y="2897312"/>
            <a:ext cx="5963478" cy="3579087"/>
          </a:xfrm>
        </p:spPr>
        <p:txBody>
          <a:bodyPr/>
          <a:lstStyle/>
          <a:p>
            <a:r>
              <a:rPr lang="en-GB" sz="2000" dirty="0">
                <a:latin typeface="+mn-lt"/>
              </a:rPr>
              <a:t>Workflows</a:t>
            </a:r>
          </a:p>
          <a:p>
            <a:r>
              <a:rPr lang="en-GB" sz="2000" dirty="0">
                <a:latin typeface="+mn-lt"/>
              </a:rPr>
              <a:t>Configuration Files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B930F1-2DD3-40EB-A7C3-363DEC254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49" y="1921382"/>
            <a:ext cx="7409298" cy="626400"/>
          </a:xfrm>
        </p:spPr>
        <p:txBody>
          <a:bodyPr/>
          <a:lstStyle/>
          <a:p>
            <a:r>
              <a:rPr lang="en-GB" b="1" dirty="0"/>
              <a:t>RPA Fundamentals</a:t>
            </a:r>
            <a:br>
              <a:rPr lang="en-GB" b="1" dirty="0"/>
            </a:br>
            <a:r>
              <a:rPr lang="en-GB" sz="3200" dirty="0"/>
              <a:t>Module 12 contents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83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8D155-7362-4377-840F-3D29ADFD69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E6EA9-110C-45C6-94D9-234369D7C42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RPA Fundamentals – Module 12: Project Structure</a:t>
            </a:r>
          </a:p>
        </p:txBody>
      </p:sp>
    </p:spTree>
    <p:extLst>
      <p:ext uri="{BB962C8B-B14F-4D97-AF65-F5344CB8AC3E}">
        <p14:creationId xmlns:p14="http://schemas.microsoft.com/office/powerpoint/2010/main" val="3559145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D63CB7-2242-4286-A3CB-758FB54B78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Invoke Workflow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8B2F6-176C-4FE2-B41A-5AB69A5666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6469343" cy="4376323"/>
          </a:xfrm>
        </p:spPr>
        <p:txBody>
          <a:bodyPr/>
          <a:lstStyle/>
          <a:p>
            <a:r>
              <a:rPr lang="en-GB" dirty="0"/>
              <a:t>UiPath works towards 4 principles during a project; reliability, efficiency, maintainability and extensibility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This is enhanced through a sound project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The Invoke Workflow activity helps with this by joining independent workflows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Keeps workflow clean and maintainable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Sequences can be extracted as discreet extracted Workflows</a:t>
            </a:r>
          </a:p>
          <a:p>
            <a:endParaRPr lang="en-GB" b="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92C31E5-6F61-47EE-8853-82B3D6B57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49" y="2102264"/>
            <a:ext cx="2705878" cy="3720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67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185453-9BBD-4054-9615-7A54C4FCB1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Passing Arguments in and 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B6FBE-F426-44A4-ACBF-29BDDCF02A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Clicking Import Arguments will show the Argument Name (defaults to variable name) and its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The value will be that of the Variable created in the Main Flowchart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The Direction is set to In, as the value needs to be passed in to the workflow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192EE5A-DC50-459D-B42A-BB7B47BC8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25" y="3920061"/>
            <a:ext cx="5923320" cy="1697767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DB0592E-EA39-4899-89CC-1D773A2E9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196" y="3827517"/>
            <a:ext cx="4193019" cy="1882853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395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649B3D-C25C-4C3B-A62F-C80A32ECAA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Final workflow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1197D-BACB-464B-AF57-EF8A8F3F0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236" y="557919"/>
            <a:ext cx="6178388" cy="5742162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660A87-3675-4B8C-B613-28BF4BCF1C99}"/>
              </a:ext>
            </a:extLst>
          </p:cNvPr>
          <p:cNvSpPr/>
          <p:nvPr/>
        </p:nvSpPr>
        <p:spPr>
          <a:xfrm>
            <a:off x="8707216" y="1879859"/>
            <a:ext cx="2594768" cy="85115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Workflow arguments that are passed in as variables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CD5F8B-41BA-431B-A103-9844761F1712}"/>
              </a:ext>
            </a:extLst>
          </p:cNvPr>
          <p:cNvSpPr/>
          <p:nvPr/>
        </p:nvSpPr>
        <p:spPr>
          <a:xfrm>
            <a:off x="3389376" y="2523744"/>
            <a:ext cx="2414016" cy="743712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01A608-8E56-4ACC-9E99-5A6E9BA9DEA8}"/>
              </a:ext>
            </a:extLst>
          </p:cNvPr>
          <p:cNvSpPr/>
          <p:nvPr/>
        </p:nvSpPr>
        <p:spPr>
          <a:xfrm>
            <a:off x="1432560" y="3419856"/>
            <a:ext cx="6516624" cy="61569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F3162C3-A59B-4524-8D04-9B9D8E213D34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rot="10800000" flipV="1">
            <a:off x="5803392" y="2305434"/>
            <a:ext cx="2903824" cy="59016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6EA9C89-DF66-4A7A-AE4B-47C5FF853C1A}"/>
              </a:ext>
            </a:extLst>
          </p:cNvPr>
          <p:cNvCxnSpPr>
            <a:cxnSpLocks/>
            <a:stCxn id="4" idx="2"/>
            <a:endCxn id="6" idx="3"/>
          </p:cNvCxnSpPr>
          <p:nvPr/>
        </p:nvCxnSpPr>
        <p:spPr>
          <a:xfrm rot="5400000">
            <a:off x="8478545" y="2201648"/>
            <a:ext cx="996695" cy="2055416"/>
          </a:xfrm>
          <a:prstGeom prst="bentConnector2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17B7A76-2B4B-40BC-8D7B-B1B85DA9666E}"/>
              </a:ext>
            </a:extLst>
          </p:cNvPr>
          <p:cNvSpPr/>
          <p:nvPr/>
        </p:nvSpPr>
        <p:spPr>
          <a:xfrm>
            <a:off x="8548683" y="584249"/>
            <a:ext cx="2460693" cy="61611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Invoked sequence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1B3136-0A2A-4C68-8457-009CCBB098D8}"/>
              </a:ext>
            </a:extLst>
          </p:cNvPr>
          <p:cNvSpPr/>
          <p:nvPr/>
        </p:nvSpPr>
        <p:spPr>
          <a:xfrm>
            <a:off x="3483864" y="1728215"/>
            <a:ext cx="2124456" cy="56388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A9B4D78F-B4BF-42F5-AE76-D629A1A3BBC2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rot="10800000" flipV="1">
            <a:off x="5608321" y="892306"/>
            <a:ext cx="2940363" cy="1117850"/>
          </a:xfrm>
          <a:prstGeom prst="bentConnector3">
            <a:avLst>
              <a:gd name="adj1" fmla="val 50000"/>
            </a:avLst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23422E44-9377-492A-9EC7-C4491B36053B}"/>
              </a:ext>
            </a:extLst>
          </p:cNvPr>
          <p:cNvSpPr/>
          <p:nvPr/>
        </p:nvSpPr>
        <p:spPr>
          <a:xfrm>
            <a:off x="8278368" y="4126993"/>
            <a:ext cx="3706368" cy="1944624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</a:rPr>
              <a:t>Execution of the flow provides the following output; the value new data will come from the invoked sequence that takes the </a:t>
            </a:r>
            <a:r>
              <a:rPr lang="en-GB" dirty="0" err="1">
                <a:solidFill>
                  <a:srgbClr val="000000"/>
                </a:solidFill>
              </a:rPr>
              <a:t>in_out_var</a:t>
            </a:r>
            <a:r>
              <a:rPr lang="en-GB" dirty="0">
                <a:solidFill>
                  <a:srgbClr val="000000"/>
                </a:solidFill>
              </a:rPr>
              <a:t> argument and changes it locally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765F87-7DEE-4D0E-AA19-DF4BDFC90269}"/>
              </a:ext>
            </a:extLst>
          </p:cNvPr>
          <p:cNvSpPr/>
          <p:nvPr/>
        </p:nvSpPr>
        <p:spPr>
          <a:xfrm>
            <a:off x="1432559" y="5154033"/>
            <a:ext cx="3529585" cy="129844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FB80D3C4-79A6-4E21-9B33-279E4AEC431D}"/>
              </a:ext>
            </a:extLst>
          </p:cNvPr>
          <p:cNvCxnSpPr>
            <a:cxnSpLocks/>
            <a:stCxn id="30" idx="1"/>
            <a:endCxn id="31" idx="3"/>
          </p:cNvCxnSpPr>
          <p:nvPr/>
        </p:nvCxnSpPr>
        <p:spPr>
          <a:xfrm rot="10800000" flipV="1">
            <a:off x="4962144" y="5099305"/>
            <a:ext cx="3316224" cy="703952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338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D4C187-6AC1-4AD0-9A5C-648E68CB06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Project Structure Pane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F63B8-F4B5-4678-93D1-AF12963562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5750015" cy="4376323"/>
          </a:xfrm>
        </p:spPr>
        <p:txBody>
          <a:bodyPr/>
          <a:lstStyle/>
          <a:p>
            <a:r>
              <a:rPr lang="en-GB" dirty="0"/>
              <a:t>The Project structure pane shows the extracted workflows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There’s a Timeout Property for the Invoke Workflow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This will throw an exception if the entire workflow within the Invoke activity isn’t completed within the Timeout period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13E855-5EA9-403B-96C2-187405378DF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884" y="658558"/>
            <a:ext cx="3276600" cy="4029075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2DAE67-937A-4E02-A8DD-33C13884022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884" y="4908423"/>
            <a:ext cx="3276600" cy="1687449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386686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D817C-E84E-414E-8D8E-0E3DF339FD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Configuration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D5C45-88E3-4361-A9F5-87C4C79F9E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RPA Fundamentals – Module 12: Project Structure</a:t>
            </a:r>
          </a:p>
        </p:txBody>
      </p:sp>
    </p:spTree>
    <p:extLst>
      <p:ext uri="{BB962C8B-B14F-4D97-AF65-F5344CB8AC3E}">
        <p14:creationId xmlns:p14="http://schemas.microsoft.com/office/powerpoint/2010/main" val="272506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2C8518-81AE-4C18-BD88-1535C1BC2D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What is JSON?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C992C-1AFB-4023-B566-CFA17C83FA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JavaScript Object Notation (or JSON) is a lightweight format for sending and storing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Often used when data is sent from a server to a web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Also used to store content in an easily maintained way</a:t>
            </a:r>
          </a:p>
          <a:p>
            <a:endParaRPr lang="en-GB" dirty="0"/>
          </a:p>
          <a:p>
            <a:r>
              <a:rPr lang="en-GB" dirty="0"/>
              <a:t>Some general JSON syntax rules: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Data is written in name/value pairs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Data is separated by commas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Curly braces {} hold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/>
              <a:t>Square brackets [] hold arrays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2961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QA Branding Custom Colour Set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ndA">
      <a:majorFont>
        <a:latin typeface="Krana Fat B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0" tIns="0" rIns="0" bIns="0" rtlCol="0" anchor="t" anchorCtr="0">
        <a:norm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QA_Presentation_PRINT ONLY" id="{FB65EF01-D18B-4668-B8D4-5C71BBA3F273}" vid="{9D81573D-9AB7-4AC5-8BF5-669EA4C5DF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532E6BCAF0F43A79858F3C2345362" ma:contentTypeVersion="8" ma:contentTypeDescription="Create a new document." ma:contentTypeScope="" ma:versionID="1c6bb0d462210dfd2fef48b4e0794183">
  <xsd:schema xmlns:xsd="http://www.w3.org/2001/XMLSchema" xmlns:xs="http://www.w3.org/2001/XMLSchema" xmlns:p="http://schemas.microsoft.com/office/2006/metadata/properties" xmlns:ns2="4d134397-4f4b-4670-9c69-d890401c1bb9" targetNamespace="http://schemas.microsoft.com/office/2006/metadata/properties" ma:root="true" ma:fieldsID="9d2731f2ddedd4f0563af575a47f7f83" ns2:_="">
    <xsd:import namespace="4d134397-4f4b-4670-9c69-d890401c1b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134397-4f4b-4670-9c69-d890401c1b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47908F-220B-458F-BCD8-99CAAACD99F6}"/>
</file>

<file path=customXml/itemProps2.xml><?xml version="1.0" encoding="utf-8"?>
<ds:datastoreItem xmlns:ds="http://schemas.openxmlformats.org/officeDocument/2006/customXml" ds:itemID="{5053C1DF-AAD1-44CE-8A74-CF524C709CA0}"/>
</file>

<file path=customXml/itemProps3.xml><?xml version="1.0" encoding="utf-8"?>
<ds:datastoreItem xmlns:ds="http://schemas.openxmlformats.org/officeDocument/2006/customXml" ds:itemID="{5603EBB7-6F64-446A-B62C-27E257BDBDAC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13639</TotalTime>
  <Words>699</Words>
  <Application>Microsoft Office PowerPoint</Application>
  <PresentationFormat>Widescreen</PresentationFormat>
  <Paragraphs>90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Consolas</vt:lpstr>
      <vt:lpstr>Krana Fat B</vt:lpstr>
      <vt:lpstr>Montserrat</vt:lpstr>
      <vt:lpstr>Office Theme</vt:lpstr>
      <vt:lpstr>Project Structure</vt:lpstr>
      <vt:lpstr>RPA Fundamentals Module 12 contents</vt:lpstr>
      <vt:lpstr>Workflows</vt:lpstr>
      <vt:lpstr>PowerPoint Presentation</vt:lpstr>
      <vt:lpstr>PowerPoint Presentation</vt:lpstr>
      <vt:lpstr>PowerPoint Presentation</vt:lpstr>
      <vt:lpstr>PowerPoint Presentation</vt:lpstr>
      <vt:lpstr>Configuration Files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</vt:lpstr>
    </vt:vector>
  </TitlesOfParts>
  <Manager/>
  <Company>QA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Sansom, Mary</dc:creator>
  <cp:keywords/>
  <dc:description/>
  <cp:lastModifiedBy>Devdatta Gonsai</cp:lastModifiedBy>
  <cp:revision>329</cp:revision>
  <cp:lastPrinted>2019-07-03T09:46:41Z</cp:lastPrinted>
  <dcterms:created xsi:type="dcterms:W3CDTF">2019-07-01T11:38:58Z</dcterms:created>
  <dcterms:modified xsi:type="dcterms:W3CDTF">2020-02-06T10:38:01Z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0x010100B5E532E6BCAF0F43A79858F3C2345362</vt:lpwstr>
  </property>
</Properties>
</file>